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70" r:id="rId9"/>
    <p:sldId id="272" r:id="rId10"/>
    <p:sldId id="273" r:id="rId11"/>
    <p:sldId id="274" r:id="rId12"/>
    <p:sldId id="275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06FBE-9ECD-41C7-A349-005697AD6792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2E6FB-EB50-45C4-9B02-81B811DB8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24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24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941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943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879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6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62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439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65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03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20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28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48F64-8644-42F9-9DA0-9067181EC3FD}" type="datetimeFigureOut">
              <a:rPr lang="ru-RU" smtClean="0"/>
              <a:t>21.10.2017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53825-5FB7-4557-A830-286670E78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57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48290"/>
            <a:ext cx="7772400" cy="637165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ПОЛИМЕРАСФАЛЬТОБЕТОННАЯ СМЕСЬ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ПОЛИМЕРНО-БИТУМНОМ ВЯЖУЩЕМ)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1" y="1385455"/>
            <a:ext cx="8125690" cy="5195454"/>
          </a:xfrm>
        </p:spPr>
        <p:txBody>
          <a:bodyPr>
            <a:noAutofit/>
          </a:bodyPr>
          <a:lstStyle/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ссылки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1223-2013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Смеси полимерасфальтобетонные дорожные, аэродромные и полимерасфальтобетон.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условия</a:t>
            </a:r>
          </a:p>
          <a:p>
            <a:pPr algn="l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1025-2010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Вяжущие полимерно-битумные дорожные на основе блоксополимера типа стирол-бутадиен-стирол. Технические условия.</a:t>
            </a:r>
          </a:p>
          <a:p>
            <a:pPr algn="l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1218-2003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Материалы на основе органических вяжущих для дорожного и аэродромного строительства. Методы испытаний.</a:t>
            </a:r>
          </a:p>
          <a:p>
            <a:pPr algn="l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12251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асфальтобетонные дорожные, аэродромные и асфальтобетон. Технические условия.</a:t>
            </a:r>
          </a:p>
          <a:p>
            <a:pPr algn="l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1276-2004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Порошок минеральный для асфальтобетонных и органических минеральных смесей. Технические условия.</a:t>
            </a:r>
          </a:p>
          <a:p>
            <a:pPr algn="l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1373</a:t>
            </a:r>
            <a:r>
              <a:rPr lang="ru-RU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Битумы и битумные вяжущие. Битумы нефтяные дорожные вязкие. Технические условия.</a:t>
            </a:r>
          </a:p>
          <a:p>
            <a:pPr algn="l" fontAlgn="base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9128-2013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Смеси асфальтобетонные, полимерасфальтобетонные, асфальтобетон, полимерасфальтобетон для автомобильных дорог и аэродромов. Технические условия</a:t>
            </a:r>
          </a:p>
          <a:p>
            <a:pPr algn="l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 218 РК 38865406 РГКП-01-99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Смеси полимерасфальтобетонные дорожные, аэродромные и полимерасфальтобетон. Технические условия</a:t>
            </a:r>
          </a:p>
        </p:txBody>
      </p:sp>
    </p:spTree>
    <p:extLst>
      <p:ext uri="{BB962C8B-B14F-4D97-AF65-F5344CB8AC3E}">
        <p14:creationId xmlns:p14="http://schemas.microsoft.com/office/powerpoint/2010/main" val="337129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886691"/>
            <a:ext cx="7886700" cy="512618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Термины, определения и сокращения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99309"/>
            <a:ext cx="7886700" cy="5126182"/>
          </a:xfrm>
        </p:spPr>
        <p:txBody>
          <a:bodyPr>
            <a:no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Полимерасфальтобетонная смесь: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Рационально подобранная смесь минеральных материалов [щебня (гравия), песка и минерального порошка] с полимером модификатором и битумом или с полимерно-битумным вяжущим, взятых в определенных соотношениях и смешанных в нагретом состоянии.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Полимерасфальтобетон: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Уплотненная полимерасфальтобетонная смесь.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Вещество поверхностно-активное, ПАВ: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Вещество, добавляемое к смеси для улучшения сцепления между вяжущим и минеральным материалом.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Полимерно-битумное вяжущее, ПБВ: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Вяжущее на основе вязких дорожных битумов, полученное введением полимеров – блоксополимеров типа стирол-бутадиен-стирол, пластификаторов и поверхностно-активных веществ (ПАВ).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Поверхностно-активные добавки (ПАВ)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органические соединения, состоящие из органического длинноцепочного углеводородного радикала и полярной группы: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анионактивные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катионоактивные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СБС: Стирол-бутадиен-стирол.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Блок-сополимер бутадиена и стирола или СБС - это твердая </a:t>
            </a:r>
            <a:r>
              <a:rPr lang="ru-RU" sz="1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резина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используется для изготовления таких вещей, как подошвы для обуви, протекторы автомобильных покрышек, а также и в других местах, где важна износостойкость.</a:t>
            </a:r>
          </a:p>
        </p:txBody>
      </p:sp>
    </p:spTree>
    <p:extLst>
      <p:ext uri="{BB962C8B-B14F-4D97-AF65-F5344CB8AC3E}">
        <p14:creationId xmlns:p14="http://schemas.microsoft.com/office/powerpoint/2010/main" val="68937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54181"/>
            <a:ext cx="7886700" cy="817419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СБС: Стирол-бутадиен-стирол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3345" y="1262125"/>
            <a:ext cx="8174181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Этот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сополимер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относится к типу блочных сополимеров. Его основная цепь состоит из трех сегментов. Первый сегмент - это длинная цепочка 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полистирола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посередине идет длинная цепочка 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полибутадиена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последний сегмент – другая длинная цепочка полистирола. Вот как это выглядит: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pslc.ws/russian/images/tpe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2854589"/>
            <a:ext cx="6000750" cy="18443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80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818" y="365126"/>
            <a:ext cx="7545532" cy="1325563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КЛАССИФИКАЦИЯ, СОСТАВ И ТЕХНИЧЕСКИЕ ХАРАКТЕРИСТИКИ И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27018"/>
            <a:ext cx="7886700" cy="502920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минеральных составляющих подразделяют на: </a:t>
            </a:r>
          </a:p>
          <a:p>
            <a:pPr lvl="0"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щебеночные.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наибольшего размера минеральных зерен подразделяют на: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крупнозернистые с размером зерен до 40 мм;</a:t>
            </a:r>
          </a:p>
          <a:p>
            <a:pPr lvl="0"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мелкозернистые с размером зерен до 20 мм.</a:t>
            </a:r>
          </a:p>
          <a:p>
            <a:pPr marL="0" indent="0" fontAlgn="base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относятся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горячим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приготавливаемым с использованием вязких дорожных битумов и полимерно-битумных вяжущих, укладываемых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температурой не менее 150°С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содержания в них щебня согласно СТ РК 1225, подразделяются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типы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и Б.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Полимерасфальтобетоны из смесей в зависимости от значения остаточной пористости относятся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плотным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остаточной пористостью от 2,5% до 5,0%.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26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11382"/>
            <a:ext cx="7886700" cy="53755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минерального компонента содержит: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щебень, взятый в количестве от 53 мас.% до 65 мас.%;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песок, взятый в количестве от 18 мас. % до 28 мас. %;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минеральный порошок, взятый в количестве от 17 мас. % до 23 мас. %;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битум, блок-сополимер, пластификатор и поверхностно-активное вещество она содержит в суммарном количестве, составляющем 4,4-6,0% сверх массы названного минерального компонента, с которым они перемешаны в нагретом состоянии,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этом: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битум содержится в количестве от 47,0 до 90 мас. %,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блок-сополимер типа СБС в количестве от 2,0 до 7,0 мас. %,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пластификатор на основе парафинонафтеновых углеводородов в количестве от 6,5 до 50,0 мас. %,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поверхностно-активное вещество в количестве от 0,4 до 0,9 мас.%.</a:t>
            </a:r>
          </a:p>
        </p:txBody>
      </p:sp>
    </p:spTree>
    <p:extLst>
      <p:ext uri="{BB962C8B-B14F-4D97-AF65-F5344CB8AC3E}">
        <p14:creationId xmlns:p14="http://schemas.microsoft.com/office/powerpoint/2010/main" val="34220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124" y="911344"/>
            <a:ext cx="7670223" cy="562698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6.1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76" y="1726480"/>
            <a:ext cx="8511921" cy="427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9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39439"/>
            <a:ext cx="7886700" cy="410298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Полимерно-битумные вяжущие (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ПБВ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готовят на основе: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вязких дорожных битумов - БНД 40/60, БНД 60/90 и БНД 90/130 и по согласованию с заказчиком битумов нефтяных: БН 40/60, БН 60/90 и БН 90/130 также путем введения полимеров, пластификаторов и ПАВ по технологическому регламенту, утверждённому в установленном порядке;</a:t>
            </a:r>
          </a:p>
          <a:p>
            <a:pPr lvl="0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дивинилстирольного термоэластопласта (ДСТ) марки ДСТ-30Р-01 по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 38.40327-90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ДСТ-30-01 по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 38.103267-80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полимерблоксополимеров бутадиена и стирола типа СБС в виде крошки и порошка;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индустриального масла И-40А по ГОСТ 20799-88; допускается использование масла И-20А, И-30А.</a:t>
            </a:r>
          </a:p>
        </p:txBody>
      </p:sp>
    </p:spTree>
    <p:extLst>
      <p:ext uri="{BB962C8B-B14F-4D97-AF65-F5344CB8AC3E}">
        <p14:creationId xmlns:p14="http://schemas.microsoft.com/office/powerpoint/2010/main" val="184735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3528" y="188640"/>
            <a:ext cx="8522868" cy="822606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none" lIns="165048" tIns="171396" rIns="571320" bIns="317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Микроскопическая структура модификаторов в</a:t>
            </a:r>
            <a:r>
              <a:rPr kumimoji="0" lang="ru-RU" sz="2400" b="1" u="none" strike="noStrike" normalizeH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битуме</a:t>
            </a:r>
            <a:endParaRPr kumimoji="0" lang="ru-RU" sz="2400" b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928992" cy="5285770"/>
          </a:xfrm>
          <a:prstGeom prst="rect">
            <a:avLst/>
          </a:prstGeom>
          <a:solidFill>
            <a:schemeClr val="tx2">
              <a:lumMod val="40000"/>
              <a:lumOff val="60000"/>
              <a:alpha val="46000"/>
            </a:schemeClr>
          </a:solidFill>
          <a:extLst/>
        </p:spPr>
      </p:pic>
      <p:sp>
        <p:nvSpPr>
          <p:cNvPr id="8" name="TextBox 7"/>
          <p:cNvSpPr txBox="1"/>
          <p:nvPr/>
        </p:nvSpPr>
        <p:spPr>
          <a:xfrm>
            <a:off x="223157" y="2422629"/>
            <a:ext cx="2434384" cy="584775"/>
          </a:xfrm>
          <a:prstGeom prst="rect">
            <a:avLst/>
          </a:prstGeom>
          <a:solidFill>
            <a:schemeClr val="tx2">
              <a:lumMod val="40000"/>
              <a:lumOff val="60000"/>
              <a:alpha val="46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модифицированный </a:t>
            </a:r>
          </a:p>
          <a:p>
            <a:pPr algn="ctr"/>
            <a:r>
              <a:rPr lang="ru-RU" sz="1600" b="1" dirty="0" smtClean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остаточный битум</a:t>
            </a:r>
            <a:endParaRPr lang="ru-RU" sz="1600" b="1" dirty="0">
              <a:ln w="18000">
                <a:noFill/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8243" y="2867416"/>
            <a:ext cx="1544012" cy="369332"/>
          </a:xfrm>
          <a:prstGeom prst="rect">
            <a:avLst/>
          </a:prstGeom>
          <a:solidFill>
            <a:schemeClr val="tx2">
              <a:lumMod val="40000"/>
              <a:lumOff val="60000"/>
              <a:alpha val="46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Окисленный</a:t>
            </a:r>
            <a:endParaRPr lang="ru-RU" b="1" dirty="0">
              <a:ln w="18000">
                <a:noFill/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9867" y="5157192"/>
            <a:ext cx="853861" cy="400110"/>
          </a:xfrm>
          <a:prstGeom prst="rect">
            <a:avLst/>
          </a:prstGeom>
          <a:solidFill>
            <a:schemeClr val="tx2">
              <a:lumMod val="40000"/>
              <a:lumOff val="60000"/>
              <a:alpha val="46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EVA</a:t>
            </a:r>
            <a:endParaRPr lang="ru-RU" sz="2000" b="1" dirty="0">
              <a:ln w="18000">
                <a:noFill/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48858" y="5064408"/>
            <a:ext cx="724750" cy="400110"/>
          </a:xfrm>
          <a:prstGeom prst="rect">
            <a:avLst/>
          </a:prstGeom>
          <a:solidFill>
            <a:schemeClr val="tx2">
              <a:lumMod val="40000"/>
              <a:lumOff val="60000"/>
              <a:alpha val="46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СБС</a:t>
            </a:r>
            <a:endParaRPr lang="ru-RU" sz="2000" b="1" dirty="0">
              <a:ln w="18000">
                <a:noFill/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286388"/>
            <a:ext cx="521297" cy="369332"/>
          </a:xfrm>
          <a:prstGeom prst="rect">
            <a:avLst/>
          </a:prstGeom>
          <a:solidFill>
            <a:schemeClr val="tx2">
              <a:lumMod val="40000"/>
              <a:lumOff val="60000"/>
              <a:alpha val="46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ПЭ</a:t>
            </a:r>
            <a:endParaRPr lang="ru-RU" b="1" dirty="0">
              <a:ln w="18000">
                <a:noFill/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8695" y="2056060"/>
            <a:ext cx="797826" cy="369332"/>
          </a:xfrm>
          <a:prstGeom prst="rect">
            <a:avLst/>
          </a:prstGeom>
          <a:solidFill>
            <a:schemeClr val="tx2">
              <a:lumMod val="40000"/>
              <a:lumOff val="60000"/>
              <a:alpha val="46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SBR</a:t>
            </a:r>
            <a:endParaRPr lang="ru-RU" b="1" dirty="0">
              <a:ln w="18000">
                <a:noFill/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41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Рисунок 7"/>
          <p:cNvPicPr>
            <a:picLocks noChangeAspect="1" noChangeArrowheads="1"/>
          </p:cNvPicPr>
          <p:nvPr/>
        </p:nvPicPr>
        <p:blipFill>
          <a:blip r:embed="rId2" cstate="print"/>
          <a:srcRect l="43185" t="17857" r="24222" b="39285"/>
          <a:stretch>
            <a:fillRect/>
          </a:stretch>
        </p:blipFill>
        <p:spPr bwMode="auto">
          <a:xfrm>
            <a:off x="5148064" y="836711"/>
            <a:ext cx="3995936" cy="343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971600" y="116632"/>
            <a:ext cx="69342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Дополнительные методы контроля ПБВ в зарубежье 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TextBox 5"/>
          <p:cNvSpPr txBox="1">
            <a:spLocks noChangeArrowheads="1"/>
          </p:cNvSpPr>
          <p:nvPr/>
        </p:nvSpPr>
        <p:spPr bwMode="auto">
          <a:xfrm>
            <a:off x="1475656" y="1412776"/>
            <a:ext cx="3483495" cy="707886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15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Контроль температурной деградации (180°С, 24ч)</a:t>
            </a:r>
          </a:p>
        </p:txBody>
      </p:sp>
      <p:sp>
        <p:nvSpPr>
          <p:cNvPr id="7174" name="TextBox 10"/>
          <p:cNvSpPr txBox="1">
            <a:spLocks noChangeArrowheads="1"/>
          </p:cNvSpPr>
          <p:nvPr/>
        </p:nvSpPr>
        <p:spPr bwMode="auto">
          <a:xfrm>
            <a:off x="5508104" y="4725144"/>
            <a:ext cx="3456384" cy="707886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17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Стабильность при хранении (180°С, 24ч)</a:t>
            </a:r>
          </a:p>
        </p:txBody>
      </p:sp>
      <p:pic>
        <p:nvPicPr>
          <p:cNvPr id="1026" name="Picture 2" descr="C:\Users\Sergei_A_Chernov\Desktop\1552468001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356992"/>
            <a:ext cx="5167486" cy="3501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43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992888" cy="850106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Устойчивость к старению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вяжущего                         по методике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RTFOT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230637"/>
            <a:ext cx="3975904" cy="2483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4572000" y="1285860"/>
            <a:ext cx="3456384" cy="1015663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Устойчивость к старению (163°С, 75 мин., 4000 мл/мин.) 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142844" y="4214818"/>
            <a:ext cx="4392488" cy="1631216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Изменение массы: ≤0,3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Изменение температуры размягчения: ≤5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Остаточная эластичность: ≥80% </a:t>
            </a:r>
          </a:p>
        </p:txBody>
      </p:sp>
      <p:pic>
        <p:nvPicPr>
          <p:cNvPr id="2050" name="Picture 2" descr="C:\Users\Sergei_A_Chernov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285860"/>
            <a:ext cx="3796582" cy="27974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35981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Прямоугольник 3"/>
          <p:cNvSpPr>
            <a:spLocks noChangeArrowheads="1"/>
          </p:cNvSpPr>
          <p:nvPr/>
        </p:nvSpPr>
        <p:spPr bwMode="auto">
          <a:xfrm>
            <a:off x="251520" y="188641"/>
            <a:ext cx="8640959" cy="95410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динамической вязкости  ротационным вискозиметром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3744416" cy="497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343400" y="2133600"/>
          <a:ext cx="4495800" cy="16002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437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4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Температура испытания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Метод испытания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Значение Па·с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135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EN-13302:2010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2.1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0.65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0.32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18" name="TextBox 10"/>
          <p:cNvSpPr txBox="1">
            <a:spLocks noChangeArrowheads="1"/>
          </p:cNvSpPr>
          <p:nvPr/>
        </p:nvSpPr>
        <p:spPr bwMode="auto">
          <a:xfrm>
            <a:off x="4207790" y="4442848"/>
            <a:ext cx="4583049" cy="1754326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180°С – температура получения а/б смеси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160°С – температура укладки а/б смеси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135°С – минимальная температура для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перекачивания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насосом вяжущего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90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Прямоугольник 5"/>
          <p:cNvSpPr>
            <a:spLocks noChangeArrowheads="1"/>
          </p:cNvSpPr>
          <p:nvPr/>
        </p:nvSpPr>
        <p:spPr bwMode="auto">
          <a:xfrm>
            <a:off x="5076056" y="4725144"/>
            <a:ext cx="3839344" cy="1015663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Определение сродства между щебнем 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органическим вяжущим </a:t>
            </a:r>
            <a:r>
              <a:rPr lang="pl-PL" sz="2000" b="1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12697-11: 2009</a:t>
            </a:r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539552" y="332656"/>
            <a:ext cx="8064896" cy="9541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адгезионных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свойств органического вяжущего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3779912" cy="211279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26" name="Picture 6"/>
          <p:cNvPicPr>
            <a:picLocks noChangeAspect="1" noChangeArrowheads="1"/>
          </p:cNvPicPr>
          <p:nvPr/>
        </p:nvPicPr>
        <p:blipFill>
          <a:blip r:embed="rId3" cstate="print"/>
          <a:srcRect l="8418" t="36589" r="43704" b="22005"/>
          <a:stretch>
            <a:fillRect/>
          </a:stretch>
        </p:blipFill>
        <p:spPr bwMode="auto">
          <a:xfrm>
            <a:off x="0" y="3501008"/>
            <a:ext cx="4926088" cy="3168352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922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2297" y="1340768"/>
            <a:ext cx="406170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057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5344" y="775856"/>
            <a:ext cx="7310005" cy="526472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6.2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59" y="1136507"/>
            <a:ext cx="780669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4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7636" y="512617"/>
            <a:ext cx="7337714" cy="631971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6.3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1144588"/>
            <a:ext cx="7806690" cy="528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7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78441"/>
            <a:ext cx="7448550" cy="466147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6.4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5" y="1144588"/>
            <a:ext cx="7486650" cy="509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0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955093"/>
            <a:ext cx="7589520" cy="13487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2493116"/>
            <a:ext cx="7795260" cy="15316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" y="4214019"/>
            <a:ext cx="7818120" cy="110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7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" y="1690255"/>
            <a:ext cx="8679180" cy="283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536</Words>
  <Application>Microsoft Office PowerPoint</Application>
  <PresentationFormat>Экран (4:3)</PresentationFormat>
  <Paragraphs>81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</vt:lpstr>
      <vt:lpstr>ПОЛИМЕРАСФАЛЬТОБЕТОННАЯ СМЕСЬ  (НА ПОЛИМЕРНО-БИТУМНОМ ВЯЖУЩЕМ)</vt:lpstr>
      <vt:lpstr>Термины, определения и сокращения</vt:lpstr>
      <vt:lpstr>СБС: Стирол-бутадиен-стирол</vt:lpstr>
      <vt:lpstr>КЛАССИФИКАЦИЯ, СОСТАВ И ТЕХНИЧЕСКИЕ ХАРАКТЕРИСТИКИ И СВОЙСТВА</vt:lpstr>
      <vt:lpstr>Презентация PowerPoint</vt:lpstr>
      <vt:lpstr>Таблица 6.1</vt:lpstr>
      <vt:lpstr>Полимерно-битумные вяжущие (ПБВ) готовят на основе:</vt:lpstr>
      <vt:lpstr>Презентация PowerPoint</vt:lpstr>
      <vt:lpstr>Презентация PowerPoint</vt:lpstr>
      <vt:lpstr>Устойчивость к старению вяжущего                         по методике RTFOT</vt:lpstr>
      <vt:lpstr>Презентация PowerPoint</vt:lpstr>
      <vt:lpstr>Презентация PowerPoint</vt:lpstr>
      <vt:lpstr>Таблица 6.2</vt:lpstr>
      <vt:lpstr>Таблица 6.3</vt:lpstr>
      <vt:lpstr>Таблица 6.4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9</cp:revision>
  <dcterms:created xsi:type="dcterms:W3CDTF">2017-10-16T03:44:26Z</dcterms:created>
  <dcterms:modified xsi:type="dcterms:W3CDTF">2017-10-21T11:58:00Z</dcterms:modified>
</cp:coreProperties>
</file>